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9" r:id="rId4"/>
    <p:sldId id="264" r:id="rId5"/>
    <p:sldId id="260" r:id="rId6"/>
    <p:sldId id="267" r:id="rId7"/>
    <p:sldId id="268" r:id="rId8"/>
    <p:sldId id="269" r:id="rId9"/>
    <p:sldId id="265" r:id="rId10"/>
    <p:sldId id="270" r:id="rId11"/>
    <p:sldId id="271" r:id="rId12"/>
    <p:sldId id="272" r:id="rId13"/>
    <p:sldId id="266" r:id="rId14"/>
    <p:sldId id="273" r:id="rId15"/>
    <p:sldId id="263" r:id="rId16"/>
  </p:sldIdLst>
  <p:sldSz cx="9144000" cy="5143500" type="screen16x9"/>
  <p:notesSz cx="6858000" cy="9144000"/>
  <p:embeddedFontLst>
    <p:embeddedFont>
      <p:font typeface="Rubik" pitchFamily="2" charset="-79"/>
      <p:regular r:id="rId18"/>
      <p:bold r:id="rId19"/>
      <p:italic r:id="rId20"/>
      <p:boldItalic r:id="rId21"/>
    </p:embeddedFont>
    <p:embeddedFont>
      <p:font typeface="Rubik Light" pitchFamily="2" charset="-79"/>
      <p:regular r:id="rId22"/>
      <p:bold r:id="rId23"/>
      <p:italic r:id="rId24"/>
      <p:boldItalic r:id="rId25"/>
    </p:embeddedFont>
    <p:embeddedFont>
      <p:font typeface="Rubik Medium" pitchFamily="2" charset="-79"/>
      <p:regular r:id="rId26"/>
      <p:bold r:id="rId27"/>
      <p:italic r:id="rId28"/>
      <p:boldItalic r:id="rId29"/>
    </p:embeddedFont>
    <p:embeddedFont>
      <p:font typeface="Rubik SemiBold" pitchFamily="2" charset="-79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CB0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91" autoAdjust="0"/>
    <p:restoredTop sz="94660"/>
  </p:normalViewPr>
  <p:slideViewPr>
    <p:cSldViewPr snapToGrid="0">
      <p:cViewPr varScale="1">
        <p:scale>
          <a:sx n="91" d="100"/>
          <a:sy n="91" d="100"/>
        </p:scale>
        <p:origin x="762" y="84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356d9b0f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356d9b0f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434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841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300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75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00da5092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g2200da5092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977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00da5092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00da5092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00da5092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g2200da5092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115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3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829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970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235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hyperlink" Target="https://youtu.be/2QjustJWCqc" TargetMode="External"/><Relationship Id="rId4" Type="http://schemas.openxmlformats.org/officeDocument/2006/relationships/hyperlink" Target="https://github.com/ichsanarsyi/vix-reportingengineer-jubelio-ichsanarsy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ichsanarsyi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17900" y="1749038"/>
            <a:ext cx="6695700" cy="156963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5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Promo </a:t>
            </a:r>
            <a:r>
              <a:rPr lang="id-ID" sz="4500" b="1" dirty="0" err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Effectiveness</a:t>
            </a:r>
            <a:r>
              <a:rPr lang="id-ID" sz="45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id-ID" sz="4500" b="1" dirty="0" err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Review</a:t>
            </a:r>
            <a:endParaRPr sz="2000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17899" y="3278338"/>
            <a:ext cx="7321175" cy="80018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Project-Based Internship: Reporting Engineer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Virtual Internship Experience </a:t>
            </a:r>
            <a:r>
              <a:rPr lang="en-US" sz="2000" dirty="0" err="1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Jubelio</a:t>
            </a:r>
            <a:endParaRPr lang="id-ID" sz="2000" dirty="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dirty="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17900" y="4041277"/>
            <a:ext cx="4392000" cy="80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Ichsan Arsyi Putra</a:t>
            </a:r>
            <a:endParaRPr sz="2000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4B6496A-CDEC-7B35-B5F6-BF50846E8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6349" y="301823"/>
            <a:ext cx="2095500" cy="3210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340500" y="185625"/>
            <a:ext cx="8463000" cy="73863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Rubik"/>
                <a:ea typeface="Rubik"/>
                <a:cs typeface="Rubik"/>
                <a:sym typeface="Rubik"/>
              </a:rPr>
              <a:t>Hasil</a:t>
            </a:r>
            <a:endParaRPr sz="36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340500" y="924258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3. 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Melakukan </a:t>
            </a:r>
            <a:r>
              <a:rPr lang="id-ID" dirty="0" err="1">
                <a:latin typeface="Rubik"/>
                <a:ea typeface="Rubik"/>
                <a:cs typeface="Rubik"/>
                <a:sym typeface="Rubik"/>
              </a:rPr>
              <a:t>Summary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dan Visualisasi dari Hasil Data </a:t>
            </a:r>
            <a:r>
              <a:rPr lang="id-ID" dirty="0" err="1">
                <a:latin typeface="Rubik"/>
                <a:ea typeface="Rubik"/>
                <a:cs typeface="Rubik"/>
                <a:sym typeface="Rubik"/>
              </a:rPr>
              <a:t>Table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id-ID" dirty="0" err="1">
                <a:latin typeface="Rubik"/>
                <a:ea typeface="Rubik"/>
                <a:cs typeface="Rubik"/>
                <a:sym typeface="Rubik"/>
              </a:rPr>
              <a:t>Quartal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ke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3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dan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4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99680-FF1E-9017-103C-399D1D7D6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114" y="1832869"/>
            <a:ext cx="4399772" cy="16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72D432-3A14-50DE-62F1-F5C61DF74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80" y="3523500"/>
            <a:ext cx="3525518" cy="16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242B8D-B030-DFAE-E4AA-6CDACD7CCF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804" y="3523500"/>
            <a:ext cx="3038921" cy="1620000"/>
          </a:xfrm>
          <a:prstGeom prst="rect">
            <a:avLst/>
          </a:prstGeom>
        </p:spPr>
      </p:pic>
      <p:sp>
        <p:nvSpPr>
          <p:cNvPr id="13" name="Google Shape;105;p17">
            <a:extLst>
              <a:ext uri="{FF2B5EF4-FFF2-40B4-BE49-F238E27FC236}">
                <a16:creationId xmlns:a16="http://schemas.microsoft.com/office/drawing/2014/main" id="{E6B7DB39-A18B-E12A-6B2E-3FA098C4328F}"/>
              </a:ext>
            </a:extLst>
          </p:cNvPr>
          <p:cNvSpPr txBox="1"/>
          <p:nvPr/>
        </p:nvSpPr>
        <p:spPr>
          <a:xfrm>
            <a:off x="383550" y="1360845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Visualisasi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Rasio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Trend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Penggunaan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Promo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76978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340500" y="185625"/>
            <a:ext cx="8463000" cy="73863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Rubik"/>
                <a:ea typeface="Rubik"/>
                <a:cs typeface="Rubik"/>
                <a:sym typeface="Rubik"/>
              </a:rPr>
              <a:t>Hasil</a:t>
            </a:r>
            <a:endParaRPr sz="36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340500" y="924258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4.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Membuat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Shipping Label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Khusus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Bulan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Desember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sp>
        <p:nvSpPr>
          <p:cNvPr id="2" name="Google Shape;105;p17">
            <a:extLst>
              <a:ext uri="{FF2B5EF4-FFF2-40B4-BE49-F238E27FC236}">
                <a16:creationId xmlns:a16="http://schemas.microsoft.com/office/drawing/2014/main" id="{359BBFA6-EB91-2E8F-EBDA-63FD1C222819}"/>
              </a:ext>
            </a:extLst>
          </p:cNvPr>
          <p:cNvSpPr txBox="1"/>
          <p:nvPr/>
        </p:nvSpPr>
        <p:spPr>
          <a:xfrm>
            <a:off x="3552497" y="1818584"/>
            <a:ext cx="5360275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INSERT INTO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shipping_summary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(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shipping_date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seller_name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buyer_name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buyer_address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buyer_city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buyer_zipcode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kode_resi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SELECT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shpt.shipping_date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slrt.seller_name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byt.buyer_name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byt.address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AS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buyer_address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byt.city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AS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buyer_city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byt.zipcode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AS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buyer_zipcode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(CONCAT (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shpt.shipping_id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'-’, TO_CHAR (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shpt.purchase_date,'YYYYMMDD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'), '-’, TO_CHAR (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shpt.shipping_date,'YYYYMMDD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'), '–',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byt.buyer_id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'–’,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slrt.seller_id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)) AS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kode_resi</a:t>
            </a:r>
            <a:endParaRPr lang="en-US" sz="1200" dirty="0">
              <a:latin typeface="Rubik"/>
              <a:ea typeface="Rubik"/>
              <a:cs typeface="Rubik"/>
              <a:sym typeface="Rubik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FROM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shipping_table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AS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shpt</a:t>
            </a:r>
            <a:endParaRPr lang="en-US" sz="1200" dirty="0">
              <a:latin typeface="Rubik"/>
              <a:ea typeface="Rubik"/>
              <a:cs typeface="Rubik"/>
              <a:sym typeface="Rubik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LEFT JOIN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seller_table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AS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slrt</a:t>
            </a:r>
            <a:endParaRPr lang="en-US" sz="1200" dirty="0">
              <a:latin typeface="Rubik"/>
              <a:ea typeface="Rubik"/>
              <a:cs typeface="Rubik"/>
              <a:sym typeface="Rubik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ON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shpt.seller_id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=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slrt.seller_id</a:t>
            </a:r>
            <a:endParaRPr lang="en-US" sz="1200" dirty="0">
              <a:latin typeface="Rubik"/>
              <a:ea typeface="Rubik"/>
              <a:cs typeface="Rubik"/>
              <a:sym typeface="Rubik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LEFT JOIN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buyer_table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AS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byt</a:t>
            </a:r>
            <a:endParaRPr lang="en-US" sz="1200" dirty="0">
              <a:latin typeface="Rubik"/>
              <a:ea typeface="Rubik"/>
              <a:cs typeface="Rubik"/>
              <a:sym typeface="Rubik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ON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shpt.buyer_id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=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byt.buyer_id</a:t>
            </a:r>
            <a:endParaRPr lang="en-US" sz="1200" dirty="0">
              <a:latin typeface="Rubik"/>
              <a:ea typeface="Rubik"/>
              <a:cs typeface="Rubik"/>
              <a:sym typeface="Rubik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ORDER BY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shpt.shipping_date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ASC</a:t>
            </a:r>
            <a:endParaRPr lang="id-ID" sz="1200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05;p17">
            <a:extLst>
              <a:ext uri="{FF2B5EF4-FFF2-40B4-BE49-F238E27FC236}">
                <a16:creationId xmlns:a16="http://schemas.microsoft.com/office/drawing/2014/main" id="{DFA61840-8F0F-5730-3BD1-F9F3BF01F6A0}"/>
              </a:ext>
            </a:extLst>
          </p:cNvPr>
          <p:cNvSpPr txBox="1"/>
          <p:nvPr/>
        </p:nvSpPr>
        <p:spPr>
          <a:xfrm>
            <a:off x="543700" y="1838499"/>
            <a:ext cx="2741231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CREATE TABLE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shipping_summary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(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shipping_date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DATE,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seller_name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VARCHAR(100),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buyer_name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VARCHAR(100),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buyer_address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VARCHAR(100),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buyer_city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VARCHAR(50),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buyer_zipcode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VARCHAR(10),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kode_resi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VARCHAR(255)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)</a:t>
            </a:r>
            <a:endParaRPr lang="id-ID" sz="1200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" name="Google Shape;105;p17">
            <a:extLst>
              <a:ext uri="{FF2B5EF4-FFF2-40B4-BE49-F238E27FC236}">
                <a16:creationId xmlns:a16="http://schemas.microsoft.com/office/drawing/2014/main" id="{AEF79258-3477-1110-0F11-0A105D94D1BD}"/>
              </a:ext>
            </a:extLst>
          </p:cNvPr>
          <p:cNvSpPr txBox="1"/>
          <p:nvPr/>
        </p:nvSpPr>
        <p:spPr>
          <a:xfrm>
            <a:off x="383550" y="1360845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Membuat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tabel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dirty="0" err="1">
                <a:latin typeface="Rubik"/>
                <a:ea typeface="Rubik"/>
                <a:cs typeface="Rubik"/>
                <a:sym typeface="Rubik"/>
              </a:rPr>
              <a:t>shipping_summary</a:t>
            </a:r>
            <a:r>
              <a:rPr lang="en-US" sz="14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pada database dan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mengisi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datanya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dari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tabel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lain.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2521144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340500" y="185625"/>
            <a:ext cx="8463000" cy="73863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Rubik"/>
                <a:ea typeface="Rubik"/>
                <a:cs typeface="Rubik"/>
                <a:sym typeface="Rubik"/>
              </a:rPr>
              <a:t>Hasil</a:t>
            </a:r>
            <a:endParaRPr sz="36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340500" y="924258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4.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Membuat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Shipping Label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Khusus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Bulan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Desember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D03CA-4E00-593D-A094-7A4EB617E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007" y="1922533"/>
            <a:ext cx="5065986" cy="3036766"/>
          </a:xfrm>
          <a:prstGeom prst="rect">
            <a:avLst/>
          </a:prstGeom>
        </p:spPr>
      </p:pic>
      <p:sp>
        <p:nvSpPr>
          <p:cNvPr id="6" name="Google Shape;105;p17">
            <a:extLst>
              <a:ext uri="{FF2B5EF4-FFF2-40B4-BE49-F238E27FC236}">
                <a16:creationId xmlns:a16="http://schemas.microsoft.com/office/drawing/2014/main" id="{3FFBD2C4-C9BD-46B3-19A6-36204289C698}"/>
              </a:ext>
            </a:extLst>
          </p:cNvPr>
          <p:cNvSpPr txBox="1"/>
          <p:nvPr/>
        </p:nvSpPr>
        <p:spPr>
          <a:xfrm>
            <a:off x="383550" y="1360845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Tabel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dirty="0" err="1">
                <a:latin typeface="Rubik"/>
                <a:ea typeface="Rubik"/>
                <a:cs typeface="Rubik"/>
                <a:sym typeface="Rubik"/>
              </a:rPr>
              <a:t>shipping_summary</a:t>
            </a:r>
            <a:r>
              <a:rPr lang="en-US" sz="14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yang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sudah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berisi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data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sudah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siap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di-Export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menjadi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file CSV.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910901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340500" y="185625"/>
            <a:ext cx="8463000" cy="73863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Rubik"/>
                <a:ea typeface="Rubik"/>
                <a:cs typeface="Rubik"/>
                <a:sym typeface="Rubik"/>
              </a:rPr>
              <a:t>Hasil</a:t>
            </a:r>
            <a:endParaRPr sz="36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340500" y="924258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4.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Membuat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Shipping Label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Khusus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Bulan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Desember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2022.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10DE0-E79C-EA7C-06F7-24E96DD26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297" y="1761750"/>
            <a:ext cx="2881405" cy="16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01693D-D174-830B-34F2-816A9564D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142" y="3427315"/>
            <a:ext cx="2881405" cy="16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860F9F-4610-513A-DF69-DABB28F33E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455" y="3427315"/>
            <a:ext cx="2881405" cy="1620000"/>
          </a:xfrm>
          <a:prstGeom prst="rect">
            <a:avLst/>
          </a:prstGeom>
        </p:spPr>
      </p:pic>
      <p:sp>
        <p:nvSpPr>
          <p:cNvPr id="14" name="Google Shape;105;p17">
            <a:extLst>
              <a:ext uri="{FF2B5EF4-FFF2-40B4-BE49-F238E27FC236}">
                <a16:creationId xmlns:a16="http://schemas.microsoft.com/office/drawing/2014/main" id="{9800323B-29E1-C5C5-A30A-C6C9F0CBFC8F}"/>
              </a:ext>
            </a:extLst>
          </p:cNvPr>
          <p:cNvSpPr txBox="1"/>
          <p:nvPr/>
        </p:nvSpPr>
        <p:spPr>
          <a:xfrm>
            <a:off x="383550" y="1360845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Membuat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label shipping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bulan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Desember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2022.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755517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608850" y="1578275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Link Akses</a:t>
            </a:r>
            <a:endParaRPr sz="302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Google Shape;89;p15">
            <a:extLst>
              <a:ext uri="{FF2B5EF4-FFF2-40B4-BE49-F238E27FC236}">
                <a16:creationId xmlns:a16="http://schemas.microsoft.com/office/drawing/2014/main" id="{39B32C61-D689-769B-427B-B962F9FD5528}"/>
              </a:ext>
            </a:extLst>
          </p:cNvPr>
          <p:cNvSpPr txBox="1"/>
          <p:nvPr/>
        </p:nvSpPr>
        <p:spPr>
          <a:xfrm>
            <a:off x="734521" y="2300151"/>
            <a:ext cx="769936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 err="1">
                <a:solidFill>
                  <a:srgbClr val="ECB031"/>
                </a:solidFill>
                <a:latin typeface="Rubik"/>
                <a:ea typeface="Rubik"/>
                <a:cs typeface="Rubik"/>
                <a:sym typeface="Rubik"/>
              </a:rPr>
              <a:t>Github</a:t>
            </a:r>
            <a:r>
              <a:rPr lang="id-ID" b="1" dirty="0">
                <a:solidFill>
                  <a:srgbClr val="ECB031"/>
                </a:solidFill>
                <a:latin typeface="Rubik"/>
                <a:ea typeface="Rubik"/>
                <a:cs typeface="Rubik"/>
                <a:sym typeface="Rubik"/>
              </a:rPr>
              <a:t>:</a:t>
            </a:r>
            <a:endParaRPr lang="en-US" b="1" dirty="0">
              <a:solidFill>
                <a:srgbClr val="ECB03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https://github.com/ichsanarsyi/vix-reportingengineer-jubelio-ichsanarsyi</a:t>
            </a:r>
            <a:endParaRPr lang="en-US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>
                <a:solidFill>
                  <a:srgbClr val="ECB031"/>
                </a:solidFill>
                <a:latin typeface="Rubik"/>
                <a:ea typeface="Rubik"/>
                <a:cs typeface="Rubik"/>
                <a:sym typeface="Rubik"/>
              </a:rPr>
              <a:t>Video Presentasi:</a:t>
            </a:r>
            <a:r>
              <a:rPr lang="en-US" b="1" dirty="0">
                <a:solidFill>
                  <a:srgbClr val="ECB03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https://youtu.be/2QjustJWCqc</a:t>
            </a:r>
            <a:endParaRPr lang="id-ID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4E4FB4A-666F-B11D-34D6-D3813D3AC3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75494"/>
          <a:stretch/>
        </p:blipFill>
        <p:spPr>
          <a:xfrm>
            <a:off x="8069299" y="443068"/>
            <a:ext cx="513520" cy="32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72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5451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4094776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dirty="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FAB3A2F-E8CF-812B-3877-82C778DC7C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0" y="4372768"/>
            <a:ext cx="2095500" cy="3210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7F1FB279-103B-814A-2EE5-522196DA5C15}"/>
              </a:ext>
            </a:extLst>
          </p:cNvPr>
          <p:cNvSpPr/>
          <p:nvPr/>
        </p:nvSpPr>
        <p:spPr>
          <a:xfrm>
            <a:off x="4802263" y="780634"/>
            <a:ext cx="662862" cy="7226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" name="Google Shape;77;p15">
            <a:extLst>
              <a:ext uri="{FF2B5EF4-FFF2-40B4-BE49-F238E27FC236}">
                <a16:creationId xmlns:a16="http://schemas.microsoft.com/office/drawing/2014/main" id="{A06721FE-E95F-02F3-1D88-DFD50EEABE04}"/>
              </a:ext>
            </a:extLst>
          </p:cNvPr>
          <p:cNvSpPr txBox="1"/>
          <p:nvPr/>
        </p:nvSpPr>
        <p:spPr>
          <a:xfrm>
            <a:off x="2405025" y="2489231"/>
            <a:ext cx="435835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Ichsan Arsyi Putra</a:t>
            </a:r>
            <a:endParaRPr sz="2400" dirty="0">
              <a:solidFill>
                <a:srgbClr val="FFFFFF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4" name="Google Shape;78;p15">
            <a:extLst>
              <a:ext uri="{FF2B5EF4-FFF2-40B4-BE49-F238E27FC236}">
                <a16:creationId xmlns:a16="http://schemas.microsoft.com/office/drawing/2014/main" id="{F00E985E-0DF9-ABC9-7674-06CD636846AA}"/>
              </a:ext>
            </a:extLst>
          </p:cNvPr>
          <p:cNvSpPr txBox="1"/>
          <p:nvPr/>
        </p:nvSpPr>
        <p:spPr>
          <a:xfrm>
            <a:off x="2819700" y="2901902"/>
            <a:ext cx="3504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Data Enthusiast</a:t>
            </a:r>
            <a:endParaRPr dirty="0">
              <a:solidFill>
                <a:srgbClr val="FFFFFF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" name="Google Shape;89;p15">
            <a:extLst>
              <a:ext uri="{FF2B5EF4-FFF2-40B4-BE49-F238E27FC236}">
                <a16:creationId xmlns:a16="http://schemas.microsoft.com/office/drawing/2014/main" id="{3C5E847B-0748-092C-3EA5-567DDC92D182}"/>
              </a:ext>
            </a:extLst>
          </p:cNvPr>
          <p:cNvSpPr txBox="1"/>
          <p:nvPr/>
        </p:nvSpPr>
        <p:spPr>
          <a:xfrm>
            <a:off x="2714151" y="3311827"/>
            <a:ext cx="37401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seorang trainee di bidang data dan menyukai bagaimana data berperan dalam suatu keputusan</a:t>
            </a:r>
            <a:endParaRPr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130F31-54BA-E644-39F9-B37252E237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89175" y="764081"/>
            <a:ext cx="1565650" cy="1565650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7" name="Google Shape;76;p15">
            <a:extLst>
              <a:ext uri="{FF2B5EF4-FFF2-40B4-BE49-F238E27FC236}">
                <a16:creationId xmlns:a16="http://schemas.microsoft.com/office/drawing/2014/main" id="{C48D154F-0036-1A75-7412-ADE3832E2129}"/>
              </a:ext>
            </a:extLst>
          </p:cNvPr>
          <p:cNvSpPr/>
          <p:nvPr/>
        </p:nvSpPr>
        <p:spPr>
          <a:xfrm>
            <a:off x="3838765" y="1999956"/>
            <a:ext cx="321384" cy="3259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94A6E66-5BD2-7917-7E2D-A5F24910DC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75494"/>
          <a:stretch/>
        </p:blipFill>
        <p:spPr>
          <a:xfrm>
            <a:off x="8069299" y="443068"/>
            <a:ext cx="513520" cy="321013"/>
          </a:xfrm>
          <a:prstGeom prst="rect">
            <a:avLst/>
          </a:prstGeom>
        </p:spPr>
      </p:pic>
      <p:sp>
        <p:nvSpPr>
          <p:cNvPr id="13" name="Google Shape;78;p15">
            <a:extLst>
              <a:ext uri="{FF2B5EF4-FFF2-40B4-BE49-F238E27FC236}">
                <a16:creationId xmlns:a16="http://schemas.microsoft.com/office/drawing/2014/main" id="{2279BB70-02A0-FB5C-4AFB-FC37286E3319}"/>
              </a:ext>
            </a:extLst>
          </p:cNvPr>
          <p:cNvSpPr txBox="1"/>
          <p:nvPr/>
        </p:nvSpPr>
        <p:spPr>
          <a:xfrm>
            <a:off x="2237024" y="4159127"/>
            <a:ext cx="469435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https://www.linkedin.com/in/ichsanarsyi/</a:t>
            </a:r>
            <a:r>
              <a:rPr lang="en-US" dirty="0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endParaRPr dirty="0">
              <a:solidFill>
                <a:srgbClr val="FFFFFF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340500" y="230400"/>
            <a:ext cx="8463000" cy="67707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Rubik"/>
                <a:ea typeface="Rubik"/>
                <a:cs typeface="Rubik"/>
                <a:sym typeface="Rubik"/>
              </a:rPr>
              <a:t>Case Study</a:t>
            </a:r>
            <a:endParaRPr sz="32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476239" y="1002120"/>
            <a:ext cx="8191522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Mengaplikasikan Promo Code dari Tim </a:t>
            </a:r>
            <a:r>
              <a:rPr lang="id-ID" sz="1800" dirty="0" err="1">
                <a:latin typeface="Rubik"/>
                <a:ea typeface="Rubik"/>
                <a:cs typeface="Rubik"/>
                <a:sym typeface="Rubik"/>
              </a:rPr>
              <a:t>Budgeting</a:t>
            </a: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. 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Membuat Tabe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l</a:t>
            </a: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 Laporan Khusus </a:t>
            </a:r>
            <a:r>
              <a:rPr lang="id-ID" sz="1800" dirty="0" err="1">
                <a:latin typeface="Rubik"/>
                <a:ea typeface="Rubik"/>
                <a:cs typeface="Rubik"/>
                <a:sym typeface="Rubik"/>
              </a:rPr>
              <a:t>Quartal</a:t>
            </a: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 ke 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3</a:t>
            </a: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 dan 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4</a:t>
            </a: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.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Melakukan </a:t>
            </a:r>
            <a:r>
              <a:rPr lang="id-ID" sz="1800" dirty="0" err="1">
                <a:latin typeface="Rubik"/>
                <a:ea typeface="Rubik"/>
                <a:cs typeface="Rubik"/>
                <a:sym typeface="Rubik"/>
              </a:rPr>
              <a:t>Summary</a:t>
            </a: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 dan Visualisasi dari Hasil Data </a:t>
            </a:r>
            <a:r>
              <a:rPr lang="id-ID" sz="1800" dirty="0" err="1">
                <a:latin typeface="Rubik"/>
                <a:ea typeface="Rubik"/>
                <a:cs typeface="Rubik"/>
                <a:sym typeface="Rubik"/>
              </a:rPr>
              <a:t>Table</a:t>
            </a: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id-ID" sz="1800" dirty="0" err="1">
                <a:latin typeface="Rubik"/>
                <a:ea typeface="Rubik"/>
                <a:cs typeface="Rubik"/>
                <a:sym typeface="Rubik"/>
              </a:rPr>
              <a:t>Quartal</a:t>
            </a: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 ke 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3</a:t>
            </a: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 dan 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4</a:t>
            </a: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.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Membuat </a:t>
            </a:r>
            <a:r>
              <a:rPr lang="id-ID" sz="1800" dirty="0" err="1">
                <a:latin typeface="Rubik"/>
                <a:ea typeface="Rubik"/>
                <a:cs typeface="Rubik"/>
                <a:sym typeface="Rubik"/>
              </a:rPr>
              <a:t>Shipping</a:t>
            </a: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 Label Khusus Bulan </a:t>
            </a:r>
            <a:r>
              <a:rPr lang="id-ID" sz="1800" dirty="0" err="1">
                <a:latin typeface="Rubik"/>
                <a:ea typeface="Rubik"/>
                <a:cs typeface="Rubik"/>
                <a:sym typeface="Rubik"/>
              </a:rPr>
              <a:t>De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s</a:t>
            </a: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ember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2022</a:t>
            </a: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.</a:t>
            </a:r>
            <a:endParaRPr sz="1800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Google Shape;95;p16">
            <a:extLst>
              <a:ext uri="{FF2B5EF4-FFF2-40B4-BE49-F238E27FC236}">
                <a16:creationId xmlns:a16="http://schemas.microsoft.com/office/drawing/2014/main" id="{FAD28BD7-2E1E-2F35-7DF3-2995D1B617E5}"/>
              </a:ext>
            </a:extLst>
          </p:cNvPr>
          <p:cNvSpPr txBox="1"/>
          <p:nvPr/>
        </p:nvSpPr>
        <p:spPr>
          <a:xfrm>
            <a:off x="204761" y="2686950"/>
            <a:ext cx="8463000" cy="67707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Rubik"/>
                <a:ea typeface="Rubik"/>
                <a:cs typeface="Rubik"/>
                <a:sym typeface="Rubik"/>
              </a:rPr>
              <a:t>Tools</a:t>
            </a:r>
            <a:endParaRPr sz="32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A72D39-AF1E-5AEB-B942-C50CFB975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471" y="3629601"/>
            <a:ext cx="995902" cy="9959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15379E-168B-D879-6BED-F08677862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7381" y="3479228"/>
            <a:ext cx="1944972" cy="12966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76E875-898B-88BD-A59A-E3B53DE86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7753" y="3698423"/>
            <a:ext cx="1417462" cy="885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D06B7A-0718-D581-0A63-71C6479357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785" y="3479228"/>
            <a:ext cx="1209090" cy="13434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340500" y="185625"/>
            <a:ext cx="8463000" cy="73863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Rubik"/>
                <a:ea typeface="Rubik"/>
                <a:cs typeface="Rubik"/>
                <a:sym typeface="Rubik"/>
              </a:rPr>
              <a:t>Hasil</a:t>
            </a:r>
            <a:endParaRPr sz="36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340500" y="924258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1. 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Mengaplikasikan Promo Code dari Tim </a:t>
            </a:r>
            <a:r>
              <a:rPr lang="id-ID" dirty="0" err="1">
                <a:latin typeface="Rubik"/>
                <a:ea typeface="Rubik"/>
                <a:cs typeface="Rubik"/>
                <a:sym typeface="Rubik"/>
              </a:rPr>
              <a:t>Budgeting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. </a:t>
            </a:r>
          </a:p>
        </p:txBody>
      </p:sp>
      <p:sp>
        <p:nvSpPr>
          <p:cNvPr id="3" name="Google Shape;105;p17">
            <a:extLst>
              <a:ext uri="{FF2B5EF4-FFF2-40B4-BE49-F238E27FC236}">
                <a16:creationId xmlns:a16="http://schemas.microsoft.com/office/drawing/2014/main" id="{C9C56925-40F5-EF20-B0B6-ED06AAA80624}"/>
              </a:ext>
            </a:extLst>
          </p:cNvPr>
          <p:cNvSpPr txBox="1"/>
          <p:nvPr/>
        </p:nvSpPr>
        <p:spPr>
          <a:xfrm>
            <a:off x="340500" y="2431192"/>
            <a:ext cx="2752656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CREATE TABLE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promo_code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(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promo_id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INT PRIMARY KEY NOT NULL,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promo_name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VARCHAR (100),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price_deduction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INT,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Description VARCHAR (255),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Duration INT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)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BE480-C374-0204-1F47-D8F67F38B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802" y="2423643"/>
            <a:ext cx="3407411" cy="1915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43EC0B-1219-90D9-E07B-2BA8BD438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393" y="2431192"/>
            <a:ext cx="2170428" cy="1540488"/>
          </a:xfrm>
          <a:prstGeom prst="rect">
            <a:avLst/>
          </a:prstGeom>
        </p:spPr>
      </p:pic>
      <p:sp>
        <p:nvSpPr>
          <p:cNvPr id="9" name="Google Shape;105;p17">
            <a:extLst>
              <a:ext uri="{FF2B5EF4-FFF2-40B4-BE49-F238E27FC236}">
                <a16:creationId xmlns:a16="http://schemas.microsoft.com/office/drawing/2014/main" id="{E0E90D6B-044F-E3D6-BAF2-D274FC339812}"/>
              </a:ext>
            </a:extLst>
          </p:cNvPr>
          <p:cNvSpPr txBox="1"/>
          <p:nvPr/>
        </p:nvSpPr>
        <p:spPr>
          <a:xfrm>
            <a:off x="383550" y="1709594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Membuat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table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promo_code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pada database dan Import file CSV (delimiter: “,”)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ke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dalam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tabel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.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2562924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340500" y="185625"/>
            <a:ext cx="8463000" cy="73863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Rubik"/>
                <a:ea typeface="Rubik"/>
                <a:cs typeface="Rubik"/>
                <a:sym typeface="Rubik"/>
              </a:rPr>
              <a:t>Hasil</a:t>
            </a:r>
            <a:endParaRPr sz="36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340500" y="924258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2. 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Membuat Tabe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l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Laporan Khusus </a:t>
            </a:r>
            <a:r>
              <a:rPr lang="id-ID" dirty="0" err="1">
                <a:latin typeface="Rubik"/>
                <a:ea typeface="Rubik"/>
                <a:cs typeface="Rubik"/>
                <a:sym typeface="Rubik"/>
              </a:rPr>
              <a:t>Quartal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ke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3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dan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4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sp>
        <p:nvSpPr>
          <p:cNvPr id="2" name="Google Shape;105;p17">
            <a:extLst>
              <a:ext uri="{FF2B5EF4-FFF2-40B4-BE49-F238E27FC236}">
                <a16:creationId xmlns:a16="http://schemas.microsoft.com/office/drawing/2014/main" id="{4B6B3709-3774-7D17-2CFE-5402AFB703EE}"/>
              </a:ext>
            </a:extLst>
          </p:cNvPr>
          <p:cNvSpPr txBox="1"/>
          <p:nvPr/>
        </p:nvSpPr>
        <p:spPr>
          <a:xfrm>
            <a:off x="3458823" y="1799780"/>
            <a:ext cx="5477419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INSERT INTO q3_q4_review(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purchase_date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item_id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item_name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quantity,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total_price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promo_id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promo_name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price_deduction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price_after_promo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SELECT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slst.purchase_date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mt.item_id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mt.item_name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slst.quantity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(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slst.quantity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*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mt.price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) AS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total_price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pc.promo_id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pc.promo_name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pc.price_deduction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(CASE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	WHEN ((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slst.quantity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*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mt.price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) -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pc.price_deduction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) &lt; 0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	THEN 0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	ELSE ((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slst.quantity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*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mt.price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) -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pc.price_deduction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END) AS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price_after_promo</a:t>
            </a:r>
            <a:endParaRPr lang="en-US" sz="1200" dirty="0">
              <a:latin typeface="Rubik"/>
              <a:ea typeface="Rubik"/>
              <a:cs typeface="Rubik"/>
              <a:sym typeface="Rubik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FROM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sales_table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AS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slst</a:t>
            </a:r>
            <a:endParaRPr lang="en-US" sz="1200" dirty="0">
              <a:latin typeface="Rubik"/>
              <a:ea typeface="Rubik"/>
              <a:cs typeface="Rubik"/>
              <a:sym typeface="Rubik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LEFT JOIN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marketplace_table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AS mt ON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slst.item_id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=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mt.item_id</a:t>
            </a:r>
            <a:endParaRPr lang="en-US" sz="1200" dirty="0">
              <a:latin typeface="Rubik"/>
              <a:ea typeface="Rubik"/>
              <a:cs typeface="Rubik"/>
              <a:sym typeface="Rubik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LEFT JOIN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promo_code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AS pc ON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slst.promo_id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=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pc.promo_id</a:t>
            </a:r>
            <a:endParaRPr lang="en-US" sz="1200" dirty="0">
              <a:latin typeface="Rubik"/>
              <a:ea typeface="Rubik"/>
              <a:cs typeface="Rubik"/>
              <a:sym typeface="Rubik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WHERE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slst.purchase_date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BETWEEN '20220701' AND '20221231'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ORDER BY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slst.purchase_date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ASC</a:t>
            </a:r>
            <a:endParaRPr lang="id-ID" sz="1200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05;p17">
            <a:extLst>
              <a:ext uri="{FF2B5EF4-FFF2-40B4-BE49-F238E27FC236}">
                <a16:creationId xmlns:a16="http://schemas.microsoft.com/office/drawing/2014/main" id="{840DD648-0A5A-48CF-2493-5D5DD8EAA101}"/>
              </a:ext>
            </a:extLst>
          </p:cNvPr>
          <p:cNvSpPr txBox="1"/>
          <p:nvPr/>
        </p:nvSpPr>
        <p:spPr>
          <a:xfrm>
            <a:off x="358796" y="1849305"/>
            <a:ext cx="2741231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CREATE TABLE Q3_Q4_Review(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purchase_date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DATE,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item_id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INT,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item_name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VARCHAR(255),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quantity INT,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total_price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INT,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promo_id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INT,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promo_name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VARCHAR(255),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price_deduction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INT,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price_after_promo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INT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)</a:t>
            </a:r>
            <a:endParaRPr lang="id-ID" sz="1200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" name="Google Shape;105;p17">
            <a:extLst>
              <a:ext uri="{FF2B5EF4-FFF2-40B4-BE49-F238E27FC236}">
                <a16:creationId xmlns:a16="http://schemas.microsoft.com/office/drawing/2014/main" id="{91EAA5EB-95C9-BB98-CE92-9B3DB0540BAD}"/>
              </a:ext>
            </a:extLst>
          </p:cNvPr>
          <p:cNvSpPr txBox="1"/>
          <p:nvPr/>
        </p:nvSpPr>
        <p:spPr>
          <a:xfrm>
            <a:off x="383550" y="1360845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Membuat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tabel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dirty="0">
                <a:latin typeface="Rubik"/>
                <a:ea typeface="Rubik"/>
                <a:cs typeface="Rubik"/>
                <a:sym typeface="Rubik"/>
              </a:rPr>
              <a:t>Q3_Q4_Review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pada database dan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mengisi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datanya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dari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tabel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lain.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340500" y="185625"/>
            <a:ext cx="8463000" cy="73863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Rubik"/>
                <a:ea typeface="Rubik"/>
                <a:cs typeface="Rubik"/>
                <a:sym typeface="Rubik"/>
              </a:rPr>
              <a:t>Hasil</a:t>
            </a:r>
            <a:endParaRPr sz="36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340500" y="924258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2. 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Membuat Tabe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l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Laporan Khusus </a:t>
            </a:r>
            <a:r>
              <a:rPr lang="id-ID" dirty="0" err="1">
                <a:latin typeface="Rubik"/>
                <a:ea typeface="Rubik"/>
                <a:cs typeface="Rubik"/>
                <a:sym typeface="Rubik"/>
              </a:rPr>
              <a:t>Quartal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ke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3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dan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4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AF1D9-D827-CA7C-B00A-8C826A8AB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022" y="1876355"/>
            <a:ext cx="4921956" cy="2972440"/>
          </a:xfrm>
          <a:prstGeom prst="rect">
            <a:avLst/>
          </a:prstGeom>
        </p:spPr>
      </p:pic>
      <p:sp>
        <p:nvSpPr>
          <p:cNvPr id="7" name="Google Shape;105;p17">
            <a:extLst>
              <a:ext uri="{FF2B5EF4-FFF2-40B4-BE49-F238E27FC236}">
                <a16:creationId xmlns:a16="http://schemas.microsoft.com/office/drawing/2014/main" id="{2498D686-84DC-103C-316C-0C744C51A14D}"/>
              </a:ext>
            </a:extLst>
          </p:cNvPr>
          <p:cNvSpPr txBox="1"/>
          <p:nvPr/>
        </p:nvSpPr>
        <p:spPr>
          <a:xfrm>
            <a:off x="383550" y="1360845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Tabel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dirty="0">
                <a:latin typeface="Rubik"/>
                <a:ea typeface="Rubik"/>
                <a:cs typeface="Rubik"/>
                <a:sym typeface="Rubik"/>
              </a:rPr>
              <a:t>Q3_Q4_Review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yang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sudah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berisi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data.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2727549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340500" y="185625"/>
            <a:ext cx="8463000" cy="73863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Rubik"/>
                <a:ea typeface="Rubik"/>
                <a:cs typeface="Rubik"/>
                <a:sym typeface="Rubik"/>
              </a:rPr>
              <a:t>Hasil</a:t>
            </a:r>
            <a:endParaRPr sz="36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340500" y="924258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2. 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Membuat Tabe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l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Laporan Khusus </a:t>
            </a:r>
            <a:r>
              <a:rPr lang="id-ID" dirty="0" err="1">
                <a:latin typeface="Rubik"/>
                <a:ea typeface="Rubik"/>
                <a:cs typeface="Rubik"/>
                <a:sym typeface="Rubik"/>
              </a:rPr>
              <a:t>Quartal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ke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3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dan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4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74FB5E-24C6-D2B2-D21B-ECA6FBC67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93" y="1984282"/>
            <a:ext cx="4782896" cy="2099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48C25-51A1-9769-F323-EB4A46C72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085" y="1984282"/>
            <a:ext cx="3733722" cy="2099194"/>
          </a:xfrm>
          <a:prstGeom prst="rect">
            <a:avLst/>
          </a:prstGeom>
        </p:spPr>
      </p:pic>
      <p:sp>
        <p:nvSpPr>
          <p:cNvPr id="7" name="Google Shape;105;p17">
            <a:extLst>
              <a:ext uri="{FF2B5EF4-FFF2-40B4-BE49-F238E27FC236}">
                <a16:creationId xmlns:a16="http://schemas.microsoft.com/office/drawing/2014/main" id="{68821153-6443-DA65-CA94-5A61A7330FBE}"/>
              </a:ext>
            </a:extLst>
          </p:cNvPr>
          <p:cNvSpPr txBox="1"/>
          <p:nvPr/>
        </p:nvSpPr>
        <p:spPr>
          <a:xfrm>
            <a:off x="383550" y="1360845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>
                <a:latin typeface="Rubik"/>
                <a:ea typeface="Rubik"/>
                <a:cs typeface="Rubik"/>
                <a:sym typeface="Rubik"/>
              </a:rPr>
              <a:t>Export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Tabel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dirty="0">
                <a:latin typeface="Rubik"/>
                <a:ea typeface="Rubik"/>
                <a:cs typeface="Rubik"/>
                <a:sym typeface="Rubik"/>
              </a:rPr>
              <a:t>Q3_Q4_Review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dan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menyimpannya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sebagai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file CSV.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860878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340500" y="185625"/>
            <a:ext cx="8463000" cy="73863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Rubik"/>
                <a:ea typeface="Rubik"/>
                <a:cs typeface="Rubik"/>
                <a:sym typeface="Rubik"/>
              </a:rPr>
              <a:t>Hasil</a:t>
            </a:r>
            <a:endParaRPr sz="36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340500" y="924258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2. 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Membuat Tabe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l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Laporan Khusus </a:t>
            </a:r>
            <a:r>
              <a:rPr lang="id-ID" dirty="0" err="1">
                <a:latin typeface="Rubik"/>
                <a:ea typeface="Rubik"/>
                <a:cs typeface="Rubik"/>
                <a:sym typeface="Rubik"/>
              </a:rPr>
              <a:t>Quartal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ke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3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dan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4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2E844C-AFF4-6F62-812F-FF29C5CEA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00" y="2062970"/>
            <a:ext cx="4025588" cy="2263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29CD61-54DB-F6A9-BD0D-6F23CFE5C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7915" y="2062970"/>
            <a:ext cx="4025586" cy="2263287"/>
          </a:xfrm>
          <a:prstGeom prst="rect">
            <a:avLst/>
          </a:prstGeom>
        </p:spPr>
      </p:pic>
      <p:sp>
        <p:nvSpPr>
          <p:cNvPr id="14" name="Google Shape;105;p17">
            <a:extLst>
              <a:ext uri="{FF2B5EF4-FFF2-40B4-BE49-F238E27FC236}">
                <a16:creationId xmlns:a16="http://schemas.microsoft.com/office/drawing/2014/main" id="{0A061740-2A75-99EC-C440-34E045455063}"/>
              </a:ext>
            </a:extLst>
          </p:cNvPr>
          <p:cNvSpPr txBox="1"/>
          <p:nvPr/>
        </p:nvSpPr>
        <p:spPr>
          <a:xfrm>
            <a:off x="383550" y="1360845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>
                <a:latin typeface="Rubik"/>
                <a:ea typeface="Rubik"/>
                <a:cs typeface="Rubik"/>
                <a:sym typeface="Rubik"/>
              </a:rPr>
              <a:t>Pivot Table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worksheet “revenue” dan “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rasio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”.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937355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340500" y="185625"/>
            <a:ext cx="8463000" cy="73863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Rubik"/>
                <a:ea typeface="Rubik"/>
                <a:cs typeface="Rubik"/>
                <a:sym typeface="Rubik"/>
              </a:rPr>
              <a:t>Hasil</a:t>
            </a:r>
            <a:endParaRPr sz="36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340500" y="924258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3. 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Melakukan </a:t>
            </a:r>
            <a:r>
              <a:rPr lang="id-ID" dirty="0" err="1">
                <a:latin typeface="Rubik"/>
                <a:ea typeface="Rubik"/>
                <a:cs typeface="Rubik"/>
                <a:sym typeface="Rubik"/>
              </a:rPr>
              <a:t>Summary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dan Visualisasi dari Hasil Data Tab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e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l </a:t>
            </a:r>
            <a:r>
              <a:rPr lang="id-ID" dirty="0" err="1">
                <a:latin typeface="Rubik"/>
                <a:ea typeface="Rubik"/>
                <a:cs typeface="Rubik"/>
                <a:sym typeface="Rubik"/>
              </a:rPr>
              <a:t>Quartal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ke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3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dan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4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ACF5B-C44A-FC16-D494-F71362B09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965" y="1845524"/>
            <a:ext cx="3329290" cy="16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7747B6-5A38-EFC0-11A5-F60B17F4E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2747" y="1845524"/>
            <a:ext cx="3596658" cy="16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9732A4-4A48-2247-9857-D42EBB8D0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1656" y="3523500"/>
            <a:ext cx="4580687" cy="1620000"/>
          </a:xfrm>
          <a:prstGeom prst="rect">
            <a:avLst/>
          </a:prstGeom>
        </p:spPr>
      </p:pic>
      <p:sp>
        <p:nvSpPr>
          <p:cNvPr id="6" name="Google Shape;105;p17">
            <a:extLst>
              <a:ext uri="{FF2B5EF4-FFF2-40B4-BE49-F238E27FC236}">
                <a16:creationId xmlns:a16="http://schemas.microsoft.com/office/drawing/2014/main" id="{3174BDA4-717B-CC5C-5F28-41C2F863E552}"/>
              </a:ext>
            </a:extLst>
          </p:cNvPr>
          <p:cNvSpPr txBox="1"/>
          <p:nvPr/>
        </p:nvSpPr>
        <p:spPr>
          <a:xfrm>
            <a:off x="383550" y="1360845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Visualisasi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Trend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Penjualan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Penggunaan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Promo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17199712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</TotalTime>
  <Words>913</Words>
  <Application>Microsoft Office PowerPoint</Application>
  <PresentationFormat>On-screen Show (16:9)</PresentationFormat>
  <Paragraphs>109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Rubik</vt:lpstr>
      <vt:lpstr>Arial</vt:lpstr>
      <vt:lpstr>Rubik Light</vt:lpstr>
      <vt:lpstr>Rubik Medium</vt:lpstr>
      <vt:lpstr>Rubik SemiBold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 Akses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Ichsan Arsyi</cp:lastModifiedBy>
  <cp:revision>15</cp:revision>
  <dcterms:modified xsi:type="dcterms:W3CDTF">2023-07-02T01:13:23Z</dcterms:modified>
</cp:coreProperties>
</file>